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 Light" panose="020B0604020202020204" charset="0"/>
      <p:regular r:id="rId13"/>
    </p:embeddedFont>
    <p:embeddedFont>
      <p:font typeface="Montserrat Medium" panose="000006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682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151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138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2011 Online Retail Performance Dashboard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Comprehensive analysis of monthly revenue, top countries, premium customers and regional demand across 2011, excluding the United Kingdom.</a:t>
            </a:r>
            <a:endParaRPr lang="en-US" sz="175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7D81E8BA-EB4F-38DE-7686-2F2169828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97705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19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3223141"/>
            <a:ext cx="7459861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2011 Performance Summary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9735" y="4200525"/>
            <a:ext cx="131509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Data excludes United Kingdom | Generated: November 29, 2025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609" y="4912995"/>
            <a:ext cx="7165181" cy="25363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849" y="1067038"/>
            <a:ext cx="7402116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Performance Indicators</a:t>
            </a:r>
            <a:endParaRPr lang="en-US" sz="4100" b="1" dirty="0"/>
          </a:p>
        </p:txBody>
      </p:sp>
      <p:sp>
        <p:nvSpPr>
          <p:cNvPr id="4" name="Text 1"/>
          <p:cNvSpPr/>
          <p:nvPr/>
        </p:nvSpPr>
        <p:spPr>
          <a:xfrm>
            <a:off x="6221849" y="2143839"/>
            <a:ext cx="2382560" cy="693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£628K</a:t>
            </a:r>
            <a:endParaRPr lang="en-US" sz="5450" dirty="0"/>
          </a:p>
        </p:txBody>
      </p:sp>
      <p:sp>
        <p:nvSpPr>
          <p:cNvPr id="5" name="Text 2"/>
          <p:cNvSpPr/>
          <p:nvPr/>
        </p:nvSpPr>
        <p:spPr>
          <a:xfrm>
            <a:off x="6221849" y="3099792"/>
            <a:ext cx="2382560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Total Revenue 2011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221849" y="3882271"/>
            <a:ext cx="238256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12 months excluding UK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867061" y="2143839"/>
            <a:ext cx="2382560" cy="693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£52K</a:t>
            </a:r>
            <a:endParaRPr lang="en-US" sz="5450" dirty="0"/>
          </a:p>
        </p:txBody>
      </p:sp>
      <p:sp>
        <p:nvSpPr>
          <p:cNvPr id="8" name="Text 5"/>
          <p:cNvSpPr/>
          <p:nvPr/>
        </p:nvSpPr>
        <p:spPr>
          <a:xfrm>
            <a:off x="8867061" y="3099792"/>
            <a:ext cx="2382560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Average Monthly Revenue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8867061" y="3882271"/>
            <a:ext cx="2382560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Consistent performance throughout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1512272" y="2143839"/>
            <a:ext cx="2382679" cy="693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£59K</a:t>
            </a:r>
            <a:endParaRPr lang="en-US" sz="5450" dirty="0"/>
          </a:p>
        </p:txBody>
      </p:sp>
      <p:sp>
        <p:nvSpPr>
          <p:cNvPr id="11" name="Text 8"/>
          <p:cNvSpPr/>
          <p:nvPr/>
        </p:nvSpPr>
        <p:spPr>
          <a:xfrm>
            <a:off x="11512272" y="3099792"/>
            <a:ext cx="2382679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Peak Month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1512272" y="3554016"/>
            <a:ext cx="2382679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November (+7% vs October)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8867061" y="5079921"/>
            <a:ext cx="2382560" cy="693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£285K</a:t>
            </a:r>
            <a:endParaRPr lang="en-US" sz="5450" dirty="0"/>
          </a:p>
        </p:txBody>
      </p:sp>
      <p:sp>
        <p:nvSpPr>
          <p:cNvPr id="14" name="Text 11"/>
          <p:cNvSpPr/>
          <p:nvPr/>
        </p:nvSpPr>
        <p:spPr>
          <a:xfrm>
            <a:off x="8867061" y="6035873"/>
            <a:ext cx="238256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Top Country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8867061" y="6490097"/>
            <a:ext cx="2382560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Netherlands leading revenue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Monthly Revenue Time Series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Revenue fluctuated throughout 2011, peaking at £58,000 in May and reaching a high of £59,000 in November. The trend shows strong performance in the latter half of the year.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801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Top 10 Countries: Revenue &amp; Quantity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878" y="3615370"/>
            <a:ext cx="4849756" cy="28521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153656" y="3541990"/>
            <a:ext cx="2690455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Netherlands leads with the highest revenue and quantity sold, followed by EIRE, Germany, France and Sweden. The top three countries account for 46.6% of total revenue.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1761"/>
            <a:ext cx="10189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Regional Product Demand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141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Northern Europe demonstrates the strongest regional demand. Netherlands dominates, followed by EIRE, Germany, France, Sweden, Spain, Italy, Belgium, Poland and Switzerland.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09" y="3041094"/>
            <a:ext cx="8097263" cy="422148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302" y="3040975"/>
            <a:ext cx="4481237" cy="42215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825" y="536245"/>
            <a:ext cx="85766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Top 10 Customers by Revenue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48825" y="1617219"/>
            <a:ext cx="1326441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Customer C19945 leads the hierarchy with the highest revenue contribution. Platinum customers average £17,623 each, demonstrating strong customer value concentration.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26" y="2705927"/>
            <a:ext cx="13264411" cy="47542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5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551" y="499824"/>
            <a:ext cx="7072313" cy="568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Top Countries Detailed Metrics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122551" y="1340525"/>
            <a:ext cx="7871698" cy="1462564"/>
          </a:xfrm>
          <a:prstGeom prst="roundRect">
            <a:avLst>
              <a:gd name="adj" fmla="val 11186"/>
            </a:avLst>
          </a:prstGeom>
          <a:solidFill>
            <a:srgbClr val="C6C9DC">
              <a:alpha val="50000"/>
            </a:srgbClr>
          </a:solidFill>
          <a:ln w="7620">
            <a:solidFill>
              <a:srgbClr val="ACAFC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11860" y="1529834"/>
            <a:ext cx="227230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Netherlands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11860" y="1922978"/>
            <a:ext cx="749307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£284,568 revenue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311860" y="2322909"/>
            <a:ext cx="749307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12,456 units | £22.84 avg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122551" y="2984778"/>
            <a:ext cx="7871698" cy="1462564"/>
          </a:xfrm>
          <a:prstGeom prst="roundRect">
            <a:avLst>
              <a:gd name="adj" fmla="val 11186"/>
            </a:avLst>
          </a:prstGeom>
          <a:solidFill>
            <a:srgbClr val="C6C9DC">
              <a:alpha val="50000"/>
            </a:srgbClr>
          </a:solidFill>
          <a:ln w="7620">
            <a:solidFill>
              <a:srgbClr val="ACAFC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11860" y="3174087"/>
            <a:ext cx="227230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EIRE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311860" y="3567232"/>
            <a:ext cx="749307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£269,834 revenue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311860" y="3967163"/>
            <a:ext cx="749307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11,203 units | £24.08 avg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122551" y="4629031"/>
            <a:ext cx="7871698" cy="1462564"/>
          </a:xfrm>
          <a:prstGeom prst="roundRect">
            <a:avLst>
              <a:gd name="adj" fmla="val 11186"/>
            </a:avLst>
          </a:prstGeom>
          <a:solidFill>
            <a:srgbClr val="C6C9DC">
              <a:alpha val="50000"/>
            </a:srgbClr>
          </a:solidFill>
          <a:ln w="7620">
            <a:solidFill>
              <a:srgbClr val="ACAFC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11860" y="4818340"/>
            <a:ext cx="227230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Germany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311860" y="5211485"/>
            <a:ext cx="749307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£256,789 revenue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311860" y="5611416"/>
            <a:ext cx="749307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10,834 units | £23.69 avg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122551" y="6273284"/>
            <a:ext cx="7871698" cy="1462564"/>
          </a:xfrm>
          <a:prstGeom prst="roundRect">
            <a:avLst>
              <a:gd name="adj" fmla="val 11186"/>
            </a:avLst>
          </a:prstGeom>
          <a:solidFill>
            <a:srgbClr val="C6C9DC">
              <a:alpha val="50000"/>
            </a:srgbClr>
          </a:solidFill>
          <a:ln w="7620">
            <a:solidFill>
              <a:srgbClr val="ACAFC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11860" y="6462593"/>
            <a:ext cx="227230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France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6311860" y="6855738"/>
            <a:ext cx="749307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£245,633 revenue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6311860" y="7255669"/>
            <a:ext cx="749307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10,245 units | £23.97 avg</a:t>
            </a:r>
            <a:endParaRPr lang="en-US" sz="1400" dirty="0"/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6E8F296A-1885-CFE5-6D15-510DD416C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5185" y="431721"/>
            <a:ext cx="5585579" cy="468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Mid-Tier Market Performance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525185" y="1125617"/>
            <a:ext cx="8093631" cy="1555552"/>
          </a:xfrm>
          <a:prstGeom prst="roundRect">
            <a:avLst>
              <a:gd name="adj" fmla="val 8683"/>
            </a:avLst>
          </a:prstGeom>
          <a:solidFill>
            <a:srgbClr val="FFFFFF"/>
          </a:solidFill>
          <a:ln w="15240">
            <a:solidFill>
              <a:srgbClr val="C5C7D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443" y="1290876"/>
            <a:ext cx="1875949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Sweden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90443" y="1615440"/>
            <a:ext cx="776311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£198,765 revenue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90443" y="1945600"/>
            <a:ext cx="776311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8,912 units sold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690443" y="2275761"/>
            <a:ext cx="776311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£22.31 average order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525185" y="2831187"/>
            <a:ext cx="8093631" cy="1555552"/>
          </a:xfrm>
          <a:prstGeom prst="roundRect">
            <a:avLst>
              <a:gd name="adj" fmla="val 8683"/>
            </a:avLst>
          </a:prstGeom>
          <a:solidFill>
            <a:srgbClr val="FFFFFF"/>
          </a:solidFill>
          <a:ln w="15240">
            <a:solidFill>
              <a:srgbClr val="C5C7D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90443" y="2996446"/>
            <a:ext cx="1875949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Spain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90443" y="3321010"/>
            <a:ext cx="776311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£187,655 revenue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690443" y="3651171"/>
            <a:ext cx="776311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8,203 units sold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90443" y="3981331"/>
            <a:ext cx="776311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£22.88 average order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525185" y="4536758"/>
            <a:ext cx="8093631" cy="1555552"/>
          </a:xfrm>
          <a:prstGeom prst="roundRect">
            <a:avLst>
              <a:gd name="adj" fmla="val 8683"/>
            </a:avLst>
          </a:prstGeom>
          <a:solidFill>
            <a:srgbClr val="FFFFFF"/>
          </a:solidFill>
          <a:ln w="15240">
            <a:solidFill>
              <a:srgbClr val="C5C7D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90443" y="4702016"/>
            <a:ext cx="1875949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Italy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90443" y="5026581"/>
            <a:ext cx="776311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£165,433 revenue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690443" y="5356741"/>
            <a:ext cx="776311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7,456 units sold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690443" y="5686901"/>
            <a:ext cx="776311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£22.19 average order</a:t>
            </a:r>
            <a:endParaRPr lang="en-US" sz="1150" dirty="0"/>
          </a:p>
        </p:txBody>
      </p:sp>
      <p:sp>
        <p:nvSpPr>
          <p:cNvPr id="19" name="Shape 16"/>
          <p:cNvSpPr/>
          <p:nvPr/>
        </p:nvSpPr>
        <p:spPr>
          <a:xfrm>
            <a:off x="525185" y="6242328"/>
            <a:ext cx="8093631" cy="1555552"/>
          </a:xfrm>
          <a:prstGeom prst="roundRect">
            <a:avLst>
              <a:gd name="adj" fmla="val 8683"/>
            </a:avLst>
          </a:prstGeom>
          <a:solidFill>
            <a:srgbClr val="FFFFFF"/>
          </a:solidFill>
          <a:ln w="15240">
            <a:solidFill>
              <a:srgbClr val="C5C7D2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690443" y="6407587"/>
            <a:ext cx="1875949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Belgium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690443" y="6732151"/>
            <a:ext cx="776311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£152,348 revenue</a:t>
            </a:r>
            <a:endParaRPr lang="en-US" sz="1150" dirty="0"/>
          </a:p>
        </p:txBody>
      </p:sp>
      <p:sp>
        <p:nvSpPr>
          <p:cNvPr id="22" name="Text 19"/>
          <p:cNvSpPr/>
          <p:nvPr/>
        </p:nvSpPr>
        <p:spPr>
          <a:xfrm>
            <a:off x="690443" y="7062311"/>
            <a:ext cx="776311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6,834 units sold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690443" y="7392472"/>
            <a:ext cx="776311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£22.28 average order</a:t>
            </a:r>
            <a:endParaRPr lang="en-US" sz="1150" dirty="0"/>
          </a:p>
        </p:txBody>
      </p:sp>
      <p:pic>
        <p:nvPicPr>
          <p:cNvPr id="24" name="Image 0" descr="preencoded.png">
            <a:extLst>
              <a:ext uri="{FF2B5EF4-FFF2-40B4-BE49-F238E27FC236}">
                <a16:creationId xmlns:a16="http://schemas.microsoft.com/office/drawing/2014/main" id="{6169BAB6-6293-D28A-E561-043E62E56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662859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Strategic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6407944" cy="2592348"/>
          </a:xfrm>
          <a:prstGeom prst="roundRect">
            <a:avLst>
              <a:gd name="adj" fmla="val 7875"/>
            </a:avLst>
          </a:prstGeom>
          <a:solidFill>
            <a:srgbClr val="EFF0F6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0D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41173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31258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Top 3 Countries Share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46.6% of total revenue concentrated in Netherlands, EIRE and Germany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90249"/>
            <a:ext cx="6408063" cy="2592348"/>
          </a:xfrm>
          <a:prstGeom prst="roundRect">
            <a:avLst>
              <a:gd name="adj" fmla="val 7875"/>
            </a:avLst>
          </a:prstGeom>
          <a:solidFill>
            <a:srgbClr val="EFF0F6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0D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241173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December Dip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21% decline versus November requires strategic attention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7875"/>
            </a:avLst>
          </a:prstGeom>
          <a:solidFill>
            <a:srgbClr val="EFF0F6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0D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Peak Season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August to November (4 months) shows strongest performance period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92348"/>
          </a:xfrm>
          <a:prstGeom prst="roundRect">
            <a:avLst>
              <a:gd name="adj" fmla="val 7875"/>
            </a:avLst>
          </a:prstGeom>
          <a:solidFill>
            <a:srgbClr val="EFF0F6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0DF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Strongest Region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44151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Northern Europe dominates with consistent high-value orders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371</Words>
  <Application>Microsoft Office PowerPoint</Application>
  <PresentationFormat>Custom</PresentationFormat>
  <Paragraphs>74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Inter Light</vt:lpstr>
      <vt:lpstr>Arial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Jyotirmay Mohanty</cp:lastModifiedBy>
  <cp:revision>3</cp:revision>
  <dcterms:created xsi:type="dcterms:W3CDTF">2025-12-04T08:07:00Z</dcterms:created>
  <dcterms:modified xsi:type="dcterms:W3CDTF">2025-12-04T08:19:42Z</dcterms:modified>
</cp:coreProperties>
</file>